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94170D0-F7C5-4085-B490-986C651E1C8B}" type="datetimeFigureOut">
              <a:rPr lang="en-US" smtClean="0"/>
              <a:t>8/18/2015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A3350D8-AAC9-4F30-9257-1898516D6C72}" type="slidenum">
              <a:rPr lang="en-US" smtClean="0"/>
              <a:t>‹#›</a:t>
            </a:fld>
            <a:endParaRPr lang="en-US"/>
          </a:p>
        </p:txBody>
      </p:sp>
    </p:spTree>
    <p:extLst>
      <p:ext uri="{BB962C8B-B14F-4D97-AF65-F5344CB8AC3E}">
        <p14:creationId xmlns:p14="http://schemas.microsoft.com/office/powerpoint/2010/main" val="2866834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121739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09B7E-B681-4E85-9AEC-ADF1E1A7AE58}"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253893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257649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1838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356254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145571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3936382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6791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222576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124212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370131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209B7E-B681-4E85-9AEC-ADF1E1A7AE58}"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41075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209B7E-B681-4E85-9AEC-ADF1E1A7AE58}" type="datetimeFigureOut">
              <a:rPr lang="en-US" smtClean="0"/>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236838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18876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103004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7209B7E-B681-4E85-9AEC-ADF1E1A7AE58}" type="datetimeFigureOut">
              <a:rPr lang="en-US" smtClean="0"/>
              <a:t>8/18/2015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406061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09B7E-B681-4E85-9AEC-ADF1E1A7AE58}"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6AE9D-4CA3-4C10-9F3A-56CE2F78179A}" type="slidenum">
              <a:rPr lang="en-US" smtClean="0"/>
              <a:t>‹#›</a:t>
            </a:fld>
            <a:endParaRPr lang="en-US"/>
          </a:p>
        </p:txBody>
      </p:sp>
    </p:spTree>
    <p:extLst>
      <p:ext uri="{BB962C8B-B14F-4D97-AF65-F5344CB8AC3E}">
        <p14:creationId xmlns:p14="http://schemas.microsoft.com/office/powerpoint/2010/main" val="204329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209B7E-B681-4E85-9AEC-ADF1E1A7AE58}" type="datetimeFigureOut">
              <a:rPr lang="en-US" smtClean="0"/>
              <a:t>8/18/2015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076AE9D-4CA3-4C10-9F3A-56CE2F78179A}" type="slidenum">
              <a:rPr lang="en-US" smtClean="0"/>
              <a:t>‹#›</a:t>
            </a:fld>
            <a:endParaRPr lang="en-US"/>
          </a:p>
        </p:txBody>
      </p:sp>
    </p:spTree>
    <p:extLst>
      <p:ext uri="{BB962C8B-B14F-4D97-AF65-F5344CB8AC3E}">
        <p14:creationId xmlns:p14="http://schemas.microsoft.com/office/powerpoint/2010/main" val="1434240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09685"/>
            <a:ext cx="8534399" cy="6001643"/>
          </a:xfrm>
          <a:prstGeom prst="rect">
            <a:avLst/>
          </a:prstGeom>
          <a:noFill/>
        </p:spPr>
        <p:txBody>
          <a:bodyPr wrap="square" lIns="91440" tIns="45720" rIns="91440" bIns="45720">
            <a:spAutoFit/>
          </a:bodyPr>
          <a:lstStyle/>
          <a:p>
            <a:pPr algn="ctr"/>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Building Geography </a:t>
            </a:r>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Skills</a:t>
            </a:r>
          </a:p>
          <a:p>
            <a:pPr algn="ctr"/>
            <a:r>
              <a:rPr lang="en-US" sz="96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Day 1</a:t>
            </a:r>
            <a:r>
              <a:rPr lang="en-US" sz="96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06933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88655"/>
            <a:ext cx="7162800" cy="2554545"/>
          </a:xfrm>
          <a:prstGeom prst="rect">
            <a:avLst/>
          </a:prstGeom>
          <a:noFill/>
        </p:spPr>
        <p:txBody>
          <a:bodyPr wrap="square" rtlCol="0">
            <a:spAutoFit/>
          </a:bodyPr>
          <a:lstStyle/>
          <a:p>
            <a:pPr algn="ctr"/>
            <a:r>
              <a:rPr lang="en-US" sz="4000" dirty="0" smtClean="0">
                <a:latin typeface="Bookman Old Style" panose="02050604050505020204" pitchFamily="18" charset="0"/>
              </a:rPr>
              <a:t>The </a:t>
            </a:r>
            <a:r>
              <a:rPr lang="en-US" sz="4000" u="sng" dirty="0" smtClean="0">
                <a:latin typeface="Bookman Old Style" panose="02050604050505020204" pitchFamily="18" charset="0"/>
              </a:rPr>
              <a:t>equator</a:t>
            </a:r>
            <a:r>
              <a:rPr lang="en-US" sz="4000" dirty="0" smtClean="0">
                <a:latin typeface="Bookman Old Style" panose="02050604050505020204" pitchFamily="18" charset="0"/>
              </a:rPr>
              <a:t> is an </a:t>
            </a:r>
            <a:r>
              <a:rPr lang="en-US" sz="4000" u="sng" dirty="0" smtClean="0">
                <a:latin typeface="Bookman Old Style" panose="02050604050505020204" pitchFamily="18" charset="0"/>
              </a:rPr>
              <a:t>imaginary</a:t>
            </a:r>
            <a:r>
              <a:rPr lang="en-US" sz="4000" dirty="0" smtClean="0">
                <a:latin typeface="Bookman Old Style" panose="02050604050505020204" pitchFamily="18" charset="0"/>
              </a:rPr>
              <a:t> line that divides the earth into a Northern and </a:t>
            </a:r>
            <a:r>
              <a:rPr lang="en-US" sz="4000" u="sng" dirty="0" smtClean="0">
                <a:latin typeface="Bookman Old Style" panose="02050604050505020204" pitchFamily="18" charset="0"/>
              </a:rPr>
              <a:t>Southern</a:t>
            </a:r>
            <a:r>
              <a:rPr lang="en-US" sz="4000" dirty="0" smtClean="0">
                <a:latin typeface="Bookman Old Style" panose="02050604050505020204" pitchFamily="18" charset="0"/>
              </a:rPr>
              <a:t> Hemisphere.</a:t>
            </a:r>
            <a:endParaRPr lang="en-US" sz="4000" dirty="0">
              <a:latin typeface="Bookman Old Style" panose="02050604050505020204" pitchFamily="18" charset="0"/>
            </a:endParaRPr>
          </a:p>
        </p:txBody>
      </p:sp>
      <p:pic>
        <p:nvPicPr>
          <p:cNvPr id="2052" name="Picture 4" descr="https://upload.wikimedia.org/wikipedia/commons/thumb/f/f8/World_map_with_equator.jpg/1280px-World_map_with_equ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7315200" cy="376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74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hemisph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coursesite.uhcl.edu/HSH/Whitec/ximages/mapsglobes/world/hemispherewest%5b1%5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08607"/>
            <a:ext cx="5486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57200"/>
            <a:ext cx="7315200" cy="2554545"/>
          </a:xfrm>
          <a:prstGeom prst="rect">
            <a:avLst/>
          </a:prstGeom>
          <a:noFill/>
        </p:spPr>
        <p:txBody>
          <a:bodyPr wrap="square" rtlCol="0">
            <a:spAutoFit/>
          </a:bodyPr>
          <a:lstStyle/>
          <a:p>
            <a:pPr algn="ctr"/>
            <a:r>
              <a:rPr lang="en-US" sz="4000" dirty="0" smtClean="0">
                <a:latin typeface="Bookman Old Style" panose="02050604050505020204" pitchFamily="18" charset="0"/>
              </a:rPr>
              <a:t>The </a:t>
            </a:r>
            <a:r>
              <a:rPr lang="en-US" sz="4000" u="sng" dirty="0" smtClean="0">
                <a:latin typeface="Bookman Old Style" panose="02050604050505020204" pitchFamily="18" charset="0"/>
              </a:rPr>
              <a:t>prime meridian </a:t>
            </a:r>
            <a:r>
              <a:rPr lang="en-US" sz="4000" dirty="0" smtClean="0">
                <a:latin typeface="Bookman Old Style" panose="02050604050505020204" pitchFamily="18" charset="0"/>
              </a:rPr>
              <a:t>is an imaginary line that divides the earth into an </a:t>
            </a:r>
            <a:r>
              <a:rPr lang="en-US" sz="4000" u="sng" dirty="0" smtClean="0">
                <a:latin typeface="Bookman Old Style" panose="02050604050505020204" pitchFamily="18" charset="0"/>
              </a:rPr>
              <a:t>Eastern</a:t>
            </a:r>
            <a:r>
              <a:rPr lang="en-US" sz="4000" dirty="0" smtClean="0">
                <a:latin typeface="Bookman Old Style" panose="02050604050505020204" pitchFamily="18" charset="0"/>
              </a:rPr>
              <a:t> and </a:t>
            </a:r>
            <a:r>
              <a:rPr lang="en-US" sz="4000" u="sng" dirty="0" smtClean="0">
                <a:latin typeface="Bookman Old Style" panose="02050604050505020204" pitchFamily="18" charset="0"/>
              </a:rPr>
              <a:t>Western</a:t>
            </a:r>
            <a:r>
              <a:rPr lang="en-US" sz="4000" dirty="0" smtClean="0">
                <a:latin typeface="Bookman Old Style" panose="02050604050505020204" pitchFamily="18" charset="0"/>
              </a:rPr>
              <a:t> Hemisphere.</a:t>
            </a:r>
            <a:endParaRPr lang="en-US" sz="4000" dirty="0">
              <a:latin typeface="Bookman Old Style" panose="02050604050505020204" pitchFamily="18" charset="0"/>
            </a:endParaRPr>
          </a:p>
        </p:txBody>
      </p:sp>
      <p:pic>
        <p:nvPicPr>
          <p:cNvPr id="3078" name="Picture 6" descr="http://mrsalgado.org/jpgs/EastWestHemi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38910"/>
            <a:ext cx="3041842" cy="278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0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7315200" cy="1938992"/>
          </a:xfrm>
          <a:prstGeom prst="rect">
            <a:avLst/>
          </a:prstGeom>
          <a:noFill/>
        </p:spPr>
        <p:txBody>
          <a:bodyPr wrap="square" rtlCol="0">
            <a:spAutoFit/>
          </a:bodyPr>
          <a:lstStyle/>
          <a:p>
            <a:pPr algn="ctr"/>
            <a:r>
              <a:rPr lang="en-US" sz="4000" dirty="0" smtClean="0">
                <a:latin typeface="Bookman Old Style" panose="02050604050505020204" pitchFamily="18" charset="0"/>
              </a:rPr>
              <a:t>The prime meridian runs from the </a:t>
            </a:r>
            <a:r>
              <a:rPr lang="en-US" sz="4000" u="sng" dirty="0" smtClean="0">
                <a:latin typeface="Bookman Old Style" panose="02050604050505020204" pitchFamily="18" charset="0"/>
              </a:rPr>
              <a:t>North</a:t>
            </a:r>
            <a:r>
              <a:rPr lang="en-US" sz="4000" dirty="0" smtClean="0">
                <a:latin typeface="Bookman Old Style" panose="02050604050505020204" pitchFamily="18" charset="0"/>
              </a:rPr>
              <a:t> Pole to the </a:t>
            </a:r>
            <a:r>
              <a:rPr lang="en-US" sz="4000" u="sng" dirty="0" smtClean="0">
                <a:latin typeface="Bookman Old Style" panose="02050604050505020204" pitchFamily="18" charset="0"/>
              </a:rPr>
              <a:t>South</a:t>
            </a:r>
            <a:r>
              <a:rPr lang="en-US" sz="4000" dirty="0" smtClean="0">
                <a:latin typeface="Bookman Old Style" panose="02050604050505020204" pitchFamily="18" charset="0"/>
              </a:rPr>
              <a:t> Pole.</a:t>
            </a:r>
            <a:endParaRPr lang="en-US" sz="4000" dirty="0">
              <a:latin typeface="Bookman Old Style" panose="02050604050505020204" pitchFamily="18" charset="0"/>
            </a:endParaRPr>
          </a:p>
        </p:txBody>
      </p:sp>
      <p:pic>
        <p:nvPicPr>
          <p:cNvPr id="4098" name="Picture 2" descr="https://img0.etsystatic.com/000/0/6143807/il_fullxfull.2180069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18156"/>
            <a:ext cx="6172200" cy="420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9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772358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Where Would You Go?</a:t>
            </a:r>
            <a:endParaRPr lang="en-US" sz="5400" b="1" cap="none" spc="0" dirty="0">
              <a:ln/>
              <a:solidFill>
                <a:schemeClr val="accent3"/>
              </a:solidFill>
              <a:effectLst/>
            </a:endParaRPr>
          </a:p>
        </p:txBody>
      </p:sp>
      <p:sp>
        <p:nvSpPr>
          <p:cNvPr id="3" name="TextBox 2"/>
          <p:cNvSpPr txBox="1"/>
          <p:nvPr/>
        </p:nvSpPr>
        <p:spPr>
          <a:xfrm>
            <a:off x="304800" y="1249501"/>
            <a:ext cx="8763000" cy="3170099"/>
          </a:xfrm>
          <a:prstGeom prst="rect">
            <a:avLst/>
          </a:prstGeom>
          <a:noFill/>
        </p:spPr>
        <p:txBody>
          <a:bodyPr wrap="square" rtlCol="0">
            <a:spAutoFit/>
          </a:bodyPr>
          <a:lstStyle/>
          <a:p>
            <a:r>
              <a:rPr lang="en-US" sz="4000" dirty="0" smtClean="0">
                <a:latin typeface="Bookman Old Style" panose="02050604050505020204" pitchFamily="18" charset="0"/>
              </a:rPr>
              <a:t>If you could travel to any continent in the world, where would you go?  Write three lines describing where you would go and why.</a:t>
            </a:r>
            <a:endParaRPr lang="en-US" sz="4000" dirty="0">
              <a:latin typeface="Bookman Old Style" panose="02050604050505020204" pitchFamily="18" charset="0"/>
            </a:endParaRPr>
          </a:p>
        </p:txBody>
      </p:sp>
      <p:sp>
        <p:nvSpPr>
          <p:cNvPr id="4" name="TextBox 3"/>
          <p:cNvSpPr txBox="1"/>
          <p:nvPr/>
        </p:nvSpPr>
        <p:spPr>
          <a:xfrm>
            <a:off x="3276600" y="5715000"/>
            <a:ext cx="5513789" cy="707886"/>
          </a:xfrm>
          <a:prstGeom prst="rect">
            <a:avLst/>
          </a:prstGeom>
          <a:noFill/>
        </p:spPr>
        <p:txBody>
          <a:bodyPr wrap="square" rtlCol="0">
            <a:spAutoFit/>
          </a:bodyPr>
          <a:lstStyle/>
          <a:p>
            <a:r>
              <a:rPr lang="en-US" sz="4000" dirty="0" smtClean="0">
                <a:latin typeface="Bookman Old Style" panose="02050604050505020204" pitchFamily="18" charset="0"/>
              </a:rPr>
              <a:t>Share with a partner.</a:t>
            </a:r>
            <a:endParaRPr lang="en-US" sz="4000" dirty="0">
              <a:latin typeface="Bookman Old Style" panose="02050604050505020204" pitchFamily="18" charset="0"/>
            </a:endParaRPr>
          </a:p>
        </p:txBody>
      </p:sp>
      <p:pic>
        <p:nvPicPr>
          <p:cNvPr id="5122" name="Picture 2" descr="http://www.studyzone.org/testprep/ss5/b/image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57624"/>
            <a:ext cx="36576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
            <a:ext cx="541045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Please Do Now!</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304800" y="1295400"/>
            <a:ext cx="8610600" cy="4401205"/>
          </a:xfrm>
          <a:prstGeom prst="rect">
            <a:avLst/>
          </a:prstGeom>
          <a:noFill/>
        </p:spPr>
        <p:txBody>
          <a:bodyPr wrap="square" rtlCol="0">
            <a:spAutoFit/>
          </a:bodyPr>
          <a:lstStyle/>
          <a:p>
            <a:r>
              <a:rPr lang="en-US" sz="4000" dirty="0" smtClean="0">
                <a:latin typeface="Bookman Old Style" panose="02050604050505020204" pitchFamily="18" charset="0"/>
              </a:rPr>
              <a:t>Think about all the places you’ve been to in your life.  Have they all looked the same?  Do people all do the same things?  Write three lines describing what differences you see when you travel to new places.</a:t>
            </a:r>
          </a:p>
        </p:txBody>
      </p:sp>
      <p:sp>
        <p:nvSpPr>
          <p:cNvPr id="4" name="TextBox 3"/>
          <p:cNvSpPr txBox="1"/>
          <p:nvPr/>
        </p:nvSpPr>
        <p:spPr>
          <a:xfrm>
            <a:off x="3352800" y="5562600"/>
            <a:ext cx="5715000" cy="1323439"/>
          </a:xfrm>
          <a:prstGeom prst="rect">
            <a:avLst/>
          </a:prstGeom>
          <a:noFill/>
        </p:spPr>
        <p:txBody>
          <a:bodyPr wrap="square" rtlCol="0">
            <a:spAutoFit/>
          </a:bodyPr>
          <a:lstStyle/>
          <a:p>
            <a:r>
              <a:rPr lang="en-US" sz="4000" dirty="0" smtClean="0">
                <a:latin typeface="Bookman Old Style" panose="02050604050505020204" pitchFamily="18" charset="0"/>
              </a:rPr>
              <a:t>Share what you wrote </a:t>
            </a:r>
          </a:p>
          <a:p>
            <a:pPr algn="r"/>
            <a:r>
              <a:rPr lang="en-US" sz="4000" dirty="0" smtClean="0">
                <a:latin typeface="Bookman Old Style" panose="02050604050505020204" pitchFamily="18" charset="0"/>
              </a:rPr>
              <a:t>with a partner.</a:t>
            </a:r>
            <a:endParaRPr lang="en-US" sz="4000" dirty="0">
              <a:latin typeface="Bookman Old Style" panose="02050604050505020204" pitchFamily="18" charset="0"/>
            </a:endParaRPr>
          </a:p>
        </p:txBody>
      </p:sp>
      <p:pic>
        <p:nvPicPr>
          <p:cNvPr id="1026" name="Picture 2" descr="http://images.clipartpanda.com/difficulty-clipart-reading-with-kids-girl-writes-learn-to-r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2310"/>
            <a:ext cx="1139825" cy="117590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TEhQUExQWFhQWFxoWGRcXGBoYHRoYHBgfGBoZGhgYHiggHholHBsYIjEhJSkrLi4vGCEzODMsNygtLisBCgoKDg0OGxAQGywmICQvLCw0LCwsLCwsLywsLCwvLSwsLCwsLywsLC0sLC8sLCwsLCwsLCwsLCwsLCwsLCwsLP/AABEIANMA7wMBEQACEQEDEQH/xAAcAAABBQEBAQAAAAAAAAAAAAAAAgMEBQYHAQj/xABFEAACAQIEAwcBBQQJAQgDAAABAhEAAwQSITEFQVEGEyIyYXGBkQcjQlKhFGJykjNDgoOiscHR8BUWc5Oys8LS8URTY//EABsBAQACAwEBAAAAAAAAAAAAAAADBAECBQYH/8QAOREAAgECAwQIBgEDBAMBAAAAAAECAxEEITEFEkFRYXGBkaGxwfAGEyIy0eFCFDPxI1KCopKj0hX/2gAMAwEAAhEDEQA/AO40AUAUB4G1igPaAKAKAKAKAKAKAKAKAKAKAKAKAKAj4zGJaEud9AAJLHoqjU/6bnSoq1anRg51GklxZlJt2Rn7naDEtdC2cPb7oSHe5cIMxoqqikEg7wxGkTMxw63xJhqcbpN8lz6ehcr5vlbMmVCTC5x26CRntsRuEsXXg9CVcwfeq0fiSo7N0Uk+c0vNG3yFz8CRwPtML11rD23t3AMwJVwrjnlNxFk9QJA613cFjYYqG9G1+W9F+TfikQzhumgq6aBQBQBQBQBQBQBQBQBQCWagPLdALoAoAoAoAoAoBBPxQHsxQCqAKAiYriVm2cr3UViJClgDHULvHrWk6kKavNpdbsZSb0KDhnaJ5uWpGJdGgXEyqCCAR3pHhVoYeUSYMLoCebidr0MNf5r6Y2z3l0dKazvlpnnZSRpOWgrGHEXSJxDWlmStlVEj8pe4GPyuUn0rzdb4pryv8uCXK+b9F4d5OsMuLIrcGQsGa5iGjYNiLxX3K54PzPpFc2e3sfJW3+5JemXYSfJhyHeHYPJLGc7GTJJyjkiyTAAAmNzJ51VxmMq4hqMpNqOl3frfb4KyNoQUSWq8hpUVOm5Pel7/AEZbsCgDQaCta7vK4iQ+IhsvkzqNYVstwEbMk6Fhy1H+lTYSoqdRThNxktHw7ejsfSYmrrNFv2Y4uMTZzZgzKcjEAiTAIaCAQSpUlfwkkcq+nYWs6tJSkrPiuT49nFPirM58lZlvVg1CgCgPCaAST6xQHoMb0AqgCgEsaASooBwUAUAUAUAUAUAl6ACaA8oBYoBNxwoLEwAJJPIDc0Bgsbi2x1w2yr20yhiYyOiN5NfOt5hJglco/CdGbzW2toVsN/tSekcm5dMr3SjySzfFrRWKUFIusPYVFCqIA+fcknUk8ydTXhJ1JTlvSefvuXQXErDlamQoAqWlBSzfv9GGxi7ilDZNWffKozNHUx5RpEmBXRoYTE4i6pRv05JLtfHo5GjaWoxexpzBAMlwzCXVKh41hbglZ0nTNA1ita2y62GW9Xg93nFp261+bdY376D+DxQuKGEjUgg7qwMMpjmCCNNOlc+tSdKW6+/mno11m6d0SezOFC3MSy6ZnVSOpCB83v8AeZfZFHKvo+wqrqYCm5aq67m7eBQrK02X9dciCgCgEtyoAJoDyKAXQHjUA2q0A6KAKATccKCSQANyTAHzQFaO0eEhj+1YeFMMe+twDEwTm0McqxfiZs9BNrtRgmMLi8MSdgL1uT7DNRST0Zlxa1RaqwIkGR1FZNT2gCgExQHoFAJuXQoliAOpMf50AzisYqWnuaMFUnQgzA2HqdvmtZyUIuUtFmFmZ/CCJDGbhOa4w2Ltv9AAAOShRXyzH4meKquvPjouSWnvi7nShFRVkSKpG4UB4a2ja+ZhkV2a4xSyYjR7m4T0HJrnpsNzyVvSbN2S8S1VndQ8X1dHPw6IpStkiyweEW0uVBuZJOpY/mZjqT6mvZU6cacVCCslwIyJi3F0FGsubWYDPIEMDo6icwCt+PSCJEjWtpQjKLjLNPgYuUnDn7p8U13RTNxp0BNsd1dcdFIRDH+9eK2xs90FQjDN3lFdW9ePb9RJCWtzV9mcMyYdC4IuOA7zvOUKJHXKFB9Zr2WCw39PQjT5X8W34XsU5y3nctatmoUAUB4RQHkGgPQKA9oAoAoAoDGdre3Ywt5bFu33r/j1gKShZV0G58JJ5AjzEgVBVxEKd0+Cv76yanQnUs1xdjnfGuIXsWZvXCxmYGiL/wB3bJIB9TJjck1x6mLnUd5acuHbzOvTwsKastefHsIdmwqeUAf5n3O5PvVac5T+5liMIx0QXrAbRpjoGI/yIpGbjpbuT8xKClr5k/g/FL2EULh7rW0GuTRl/lcH9INWoY6unrfs/BWngqLWljVYT7TLgT73DKXG7B+7UjrlYMyn0M+/Kr62hC2ad+Sz/BReAnfJ5dORK4b9py3LgRsMyyQMwuoq6/vX+6VvZST6VPSxEZ5adq8k7kFSg4dPY/O1jfqZ1qwQAzAAkmANSTQGJx9q3fu51+7L6hpuG6y8mC5oROgZTuJynSvI7V2xSm3CnTU1HLel9t+S0v2PqT1LNOk9W7CbPBMvmuG5sc5VEuaNmWXtBVYAgHKVgxrNee//AEZRuoLcTyaTbi01ZpqTbz5p5cCf5fMzfHuJ43DYhk8N1LpzgC2RmUBVKypJUwACdR4pAEwOpgsNgsVQU84uOWujd2nnrrdaPK18rvoYfD0KtN3m1Pqun2JX6+XabDhGKF2ylwT4hJzCCG2YEcoIIj0rgYuk6VaVN8OXLg+m6zKaVsmP4mznUqGZCdmQiVPUSCD7EEelR0p7sr2T6Hp+e5phq5G4dgWcEXb11mQ5XUZEVtAQwKIHAIIMBtNRJia9ts3Z+z69NV4Q7G27NcOnt4EDctGyUnDyWILNbtIQtu3bY2xGUEscsEnMSImIXaSa9DoaWLIUMldxXi6WCmcgBvxMwUABlBknnlZm9rbVlK5huwlMOMRew7HRDadyp3YB7TID0EwSPjrUM8NCrUhOX8G2uvTw8zScml1mmq4QBQBQBQBQBQBQBQBQEDjPEu4t5+6u3STAS0hdifjRR6kgfMCjMo5R2m7Y3b1wBbbYe9bMApdvDSdVuZUCH2OoPoSDQrYmUcmmum8b918y5Rw8ZaNPslbvsUuIvsWNy6xd3YkswAJJ1PlAGw5DlXKnOVaTl75HUhCNKKivfE9U1CyZCt/f/n60B5QHhuAELPiIJA9BE/5j61sou1zXeV7Htamx40xpr76UVuId+BfdhO0lzDvlcMMLmC3FJDCyWMLdWD4bZMA7LqdmBB7WDnO1r70efFdfvwOPi4Qve27LlwfUdL7UhjhrgWI0LlthbBzXJG5BUEZRvMSNxbrwc6bina+V+XPttp0lFOzKTg2H7tCrMXu6Ndc6k3CJMkaaCIUbCNBXy3F1PmS3oq0M1Fckveb4u50YK3WSsbiltW3uP5UVnPsok/5VDRpyq1I046tpLtNjn/FO1y3ntE2yiqpDMxGjNlJIgnwDLvM8+Wvq8NsmVCM0pXbeVuSv1Zu526Ozq1BOrO2XJ8OL7PLuNp2esFbC5hBJZo2gMxIkcjBBjqa85j5qpXe7wsu5Z+JyKslKbkuZZTVN5ZEZV9nXf9qxdsrFu2LIttyKsHYr/ZYsI6Za+g7Cg/6RVL/dn2puLfaku25Xl9zRdcRuZbVxpIyoxkbiFJ0jnXZRq9Cu4fZxCTfxFsKCD4VfM1sMQWLrGXZUnKzRlMTOm7jkRqorlijW0uXrzgTasgyYkJLloJ0E5ddvKJ2rMNDWrqY7hPHzi2xJs22s3MLdhktXFec2ZXKEKVZSUDZSpkhtyREGKjVcf9FpS6dH0Pj3ZmYJNZm64CLnd5rt0XC5zKVKkKmUAAMqrm2LTH4o1AFTUlUUF8xpvoVl2Xb8yN2vkWVSGAoAoAoAoAoAoBF+8qKzuQqqCzE6AACSSegFAcd7R9tLmMdktllw40yjTMP/AOjcyR/VjQTr1rk4rEzeUXZeL/COphcNBZyV34L8spQI0Fcs6Y3dshiCZ8JkamJHptW0ZuKaXE1lBSab4DtamwUB68xoQD6if9RrW0bXzNXexEs2pfPrtAJ3M7mOQEaD1J51vOdo7vv/ADz7DSMby3vfvl2kkmoiUKAcwfEDZurcUSyScvJ02e2RzDDSD1B5aWMPUdKSmtNGV8RTVSLhx1R2fjThsHdZNVNksI5rlnT3FdzERcqU4x1aa8DgxeaMphMcChg/0t68sj0xIw4M9QpX6V84qUbSV19sYP8A9bn4svJ5e+ZacSHg9M1uf4RcWfiJqjh3/qdku/ddvEkloRMJ2ew6XGudzbzZsynKIXQeUbDWTpzJqzU2hiKkFT33a2efnzJHUqOO65O3K7t3aEji+P7pNFZnY5VCozeI82ygwo3J+BJIBhw1D5s7NpJZu7S7rvNvh3vK7IpOyGM7Lh7hhlC2yLYPnIVIDEcmJ2G+0wSQJVBVMTCMbNylnbS7enUuenZmY0iXXD7BS2A0Z9WYjbMxlo9JMD0Ar6Nh6EaFKNKGiVvfWQisZaLIyiJIMTtPKfSamWRhq6sYn7VOL3L1m3YwoxJv3DGTDvla24Kyt9V8WQoWgyFO8kQamuVrO9jS2eE97h7K4n+kWz3b5HYAlkC3FJEZ1PQ6EgGJAIivbQsbt1mI7K8Ks4a01mzbVVS4VzKNXgDxMebCcpPVDtsDdxFWLTh/3d8oPJdVnjktxSM0fxhpI2lCd2NbwZHUXEua3IgoAoAoAoAoAoDN/aBxBLWDdWUMbv3So2oJOpzDmoUEkbGI51FXqqlByZLRpOpNRRyLQf8APkk/rXnJOU5OTzZ6CMYwSitD1GkT1rDVnYyndXFVgyNXl2aWABloEyvPwncxqNukialpON7T0fh0kdVSteOq8eg0V/sRihBtPbdTBBBiRvOVxp8MYq88E0+D70/C68Cn/VXXFeK9PMtOBdiZk4oMOireDA+py2lK/DGpo4OktV4/4Iniar4mls9msIv/AOPaPq6hz/M8mrEYRj9qSIXJvVmY7b9lkW2tzDIEOdEKKIWXcKjBR5YcqDAiCTyqCrhozaayfpxJYV5QVnp68DF6rcZSIMajoynKw/yHxXKqQcVZ8HY6MJqTuuKuP4bhj4l1S0JcB3A65UbT2JIHzUuEpfMlKHNfixFiqny4xnyf5ud2wdju7aJuEVV+givQHCMnjOA2kZrCgonhvWypgo8kHKegKqYOnjivGfEKeGxEK8ErSTi1wdufY/AtUPqTTJPEEJtXANyjR7wY/WvLYd2qxfSvMsy0PeH4sXrSXFmHUNBEETuCDsQZBHIis4mjKhVlRlrF29+gi7q4499QuYsAsTmJgR7mtI05SluJZ6W4mb8SkxXHLcEXJtlXRx3itbzolwO2TOBmYKrSomYkaEV38Hs6thcVSqzg929n0Nq2fRdp37HmiGU000awGdRqK9waBQBQDOIsZ9M7qOYUgT/ajMPcEGgsLs2gqhVACjQAUAnCjNiBG1u2Z/icjKPcKrEj95etbwRDVfAuKkIgoAoAoAoAoAoDln2u4pjiMNaExkJ9BnbUn1y2iB/EfWqOOTcU+Cu+3ReZdwTtK3F5dmr8jG4tCQABOoB/hOh/Q1x6TSbv7Z1qibWXtD9RkgUA3eYqVjUtKgdTBI+dCPmpIQc00tcvO3qRzko5vT9X9DtHD8P3dq3bmciKk/wqB/pXfOMtBNnCw2dmYseWdsoHIBAcug5xJ3oLEmhkirgFz55YtMyWYj0GWcoA6R6760uYsc27T8KZMUYSXvXbhtqurMpyEaciXN34UHrFDF0nK0Y6yd+5WLeGqKN3LRLzdzX/AGc9mXw/eXrwi4xZEHRM0k+zECPRVPMgXaGHVK76vBfkpV8Q6tl1+L/BouP8T7lQPEveBkW6ENxUuRKZ0XxEHXbTTUiRU1SpCmt6bsub0IEr6GcwPFrl+941JZFyEpbZLazqxFxmIckhYC6iNYnTxXxBiJV1FS3Uo3taSk33LJdfZct0Y2LHG3Mtt26Ix+gJrzVKDnUjCPFpeJO8lcMZgzhrYuAM1sIvehQWKlVA7wKNSCB4gOgMeY17rbux3i7VqP3rJrmvyvLqRTo1d3J6EG26m7ZcHNYds6sCrJnZTkad4LHTcZipEGuRsBwWKcamU0mldNPK2XLJdTtdZonnploTsHcuXGdbndFAY7sqQywzZSZJBEBCDAmSRERXtCJZlmiAAAAADQAaAewrBse0Ai8hZSASpIIDCJB6idJFAQ0NxPFfu2wo08KlMzHTUszfCjnzO1ZMdY1juKlfINlZibivbBIiEDsoUEydT0jnIWMNl3wm0otAq2fP4y/5yw83tEADkAByqZFdu7JlDAUAUAUAUAUAUBgftYt+DDNH9aQT/dPGvy/1NUdof2e1F3Af3exnPxXDO0L7k+n1H+9Z3WY3kIrBk0vYfgS337+4pyWXHdzzuqZzeoXb3J/LXUwNFxW++JzsXUUnuLgdGq+VCs4hevsxTDpmyg52zKoDEDKvi3bKS23JZMGtoxuRynbIkW8SRaZ3HiUMWQfhI/BrudvFsZkaEVi2djZSyuRMXw9rTC9cxOpbMbXhVToMwt/iJCqOpOUjw5mrdxyIlN3LPhthTeu3CozLltBo1AjvCAeQOce8DpSGgqPMtq3IyPjLC3EKOAytoQef/OtYaTVmCjxvCb1pD3Dvd/LbfISP7xipgdWzt71wq/w5gqjcopx6E8vFO3YTRryQ1wfgt85f2g+EMHaSM9xwZAYJ4UtqQIUFiYAJ82bXA7DjRr/PnbL7Yq7S6W3m3x0WenC2Z1rqyNTXoCApsdwBTmNohM05kK5rbzvKaQTrqpEzqGrmY7ZNDFPfd4zWklk8tOvz5NEkKjjlwKq7gMUgAXvco3VbiXFI6Z7mW8PcbetVoU9p0JZuNWP/AIy/HmSb8H0E1OIxHe2rlskxqpZSfRlG38QWuk5qMN+p9K6Wsu27XiZU03ZCk4rYIBF60QRIIuLqOu9bJp6GboP+q2Y0uK38B7w/RJNbWY3kZ3ifae1c7xbd8Ye7Z7wTdAD5lBBVLdwZWJgiSQR0IJmRUpJXZmdOooqW67PjwLzhInxZ85jUrddwT7QEj+EAegqNmqJeEuLYuKgGW3cJgAaK8zpGihpPpmjmxneD4EdSNsy6rciCgCgCgCgEMelALoDOdvuFNiMG4QFrlsi6ijclQQyj1KFgPUioq9P5lNxJaFT5c1I5Fgb027TbNcAEnkeY964NSm4TcfdjuU6inBSLQ8HdwRYRrjqNQIj5JgL8nka3hhZT0NJYlR1IBs3JNu4rW7uZVAuCDDGFJHMA6SNDG9J4eSlGMuNl78zEK8XGTjwzOxYLCLatpbQQqAKPjmepO5PU12EklZHN1zY9WQUfGuJdzhsUikd8Juohud011CQWVHBkNo6AjUeE8xUsXkV5qzM59lSXrmDxXfC6ou33NsXTcJFtrahQr3RmYCIDa7VrJ5kkFlYb7dcExuOxeGTLZFkC3ceSDBtXDna2xXOCVuKCsRoup1rbeVjTcdzfWrvd3gfwXYQ+jiSp9mErPUIOdawfAzUjxLVmqQiPFWaAcoAoAoAoAoCo7UvbTDPcutlW2MwOp8UZVGUMueS0BSYJIrSdKNVbkldcmb04ylJRhqzjtzjt669pSYRHR1QCFhSGAj8R0gk852GlMHsqhhpTqJXnK95PXPyXUkejpYGMaU4yzdrdWXA6riMOj27V7DMT95bZVa45TU+QpmhdDpp4DlIGgFbWR5pt6M5x9pOGQ4nvVBUXhBDCDnRVDyDpIzKD6zVug7xcWeh2PP5lGdKWi9S64B2/N25lv9zaGXwliyKWB1l4bKCCCARGh12qvPD2V1mVcRgZ0oqULy10XLjxvcn9pu0tq3YuFb9t8Q6G3bWw+cW8xE3C456AiQPKAOZpSpNsr4XC1MRVScXu8er8mm7GcZOLwlu6/n1R45spgn0nQxymk47smivi6HyK0qfLy1XgXlalcKAKAQzUB4q0A5QBQHNPtH4Blfv1H3dwgNGy3NAD6ZoWD+YdWFc3HUG/9SPDU6OCrJf6ch/sViCMG0FjcW7DkLLAEgB8sGYtxyPlOhiKlwrTpLtNMQmqjLfH8BTFWkF9izqDlu24VhI1gjTeDtBKgxUskpao0jdaFygIABMmNT19dNKyD2gCgI95roJyqjDlmYoR6aK0++nzQxmN4XDvnNy6VzRlVVnKikgt4jqxJAkwPKIA1JCx7xInKoG/e2f/AFkJ+gBPxW0dTWehdKs+1SlccoAoAoAoAoAoDl32v8Vl7WGB0Ud6/qTKoD7AOY9Qas4eOsju7EoXlKq+GS6+Ph5nPmJOq7gbdYkyPX/7qd3WZ2Z71NuWVn5/s6p9mvEbd60tu7lOItAlSfMbWbTXmFJA9stVa0LO55vaeG+XVc0sn58V6jf2x4YGxh3jy3Ss+jIW/wA0FKH3WJNj2dZxfFeTRzDBYG7ecpaUu4XOAImBvAnxachroasSlu6nar1vku85ZZZ20eettU0uFvUsMJ2bxlxgq4W+D1e21tR6lrgAj9aOrFLUVNp4aEb71+hZ++07T2T4L+x4VLJbMwlnYbF2MmPQbD0AqnOW87nlcRXdeq6j4lxWpCFAIZqA8VfpQDlAFAFANYnDrcRkdQyMCrKRIIO4IoDnOP7FYrC3HvYG8zodrZINxBzUFpW6g3AfUa6sap1cPJfVRyfLgy5SxEX9NXNc+KLLsr2iF37q+zLiRoUcBZPVAFUg8yh8Q9RrWYVVLJqz5P3mukzKG7ne65mmqQ1CgI+JtvKtbYaSCrTDAxzGoYECDrzEayAH0mNYB9DP6wKA8u3QoLMQqjckwB80AnA4U3HW64Kqs92pEGSCDcYHUHKSAu4BM6mFljGxBOd9C3rYjCgCgCgCgCgCgOB9scX3uOxLzP3hQe1v7v8A9s/NXqKtBHsNmU9zCx6bvv8A1YpDvpuII/WtnmyzJOU7Lgr99/Mm8Kxr276XEfJcUyGPi1iIIkSpEjf0reFONV7knY5G3sVOhgnOFLfs1daWWf1Lq/zxNv207T2sXgsh8F5LqMU3B0IJVue+xg+nOonhZ0amea5+9DhfD20KWIxEHHJu+T10enMxvZvHdxirF3YLcWf4D4H/AMJY0mt6L96Hq8ZS+bh6nev+P+H3n0LVE8eFAFAeFqA8KUAqgCgCgCgCgCgIPE+D2MQAL1pLkbFhqP4W3Hwaw0nqZTa0I68Ja2ItXSVH4bs3NOguE5/li9YcUbKo0Uv/AGkGa4vdm53QBd7Dq6IC2XxM5TbUmJChTJEUlRlFKT0ZmOIhKTinmtegVje0XdpnOHvsIzeE2G8AiX0veQSJPrWsKbm91G1SqqcXKWiFcH4v+1yLNywpHIl3cdZtEIR75iPepJ0JQdpqxFDFQqK9Npl5heFKpDOzXXGoZ48P8KABVO4kCY3JrCSQcm9SwrJgKAKAKAKAKAKAKA+ceIg97dB3725PvnM10I/auo9rhlfDQS/2ryIq24/EfmDRRtxN40XFtqT7bP8AfiTuEcKuYm53aZZgszGQqIPMzHXQfrIrWct1XZBi8R/T096dm+Fsnfx7faN/wn7P0VSb913nXLAQRH4pzEewOnrUDx9VLdi8u/zPH18Fh61VVvlqMl/tus+eTyfVYg8U7D2ntxh2KuVJVWcXEuADXJc3n3+nOo6eJaf1aHbw205wajUzj429e3vN/gOMEWrAe3c710QZcsAtlBb7wwnU+aTGgNaHEeuRO7u63mcWx0tjMf53EEf2B70MHv8A063+IM/8bM4/lY5R8CgPf+m2YjurcdMi/wC1AN929ryTcT8hPiH8LHcfusee+gFAScPiFcSpnWDuCD0IOoPoaAdoAoAoAoAoAoDlnbjtgb2e1YaLKyGYH+lI3AI/q/8Aze2/VwmDW582fWl6s4WP2g/mfIpPjZv0XqefZrju6vumUlWtjy6kZDpCjU6M2g100BrfacLRg+WXvuNNi1U51Fxefn+TZHDErfuWkBS/NsrGXSMgeDGmfPPMqwPKDxz0ByCzeKsjISG0IYaEEDzA8unyK9RKMaiSkspL2/fQeKjOVJtwdnF6+nrbrOwdju0QxdqGIF9BDr16Oo6HpyOnQnz+Jw8qM916cGeqweLjiae8teK5P3oaGq5bCgCgCgCgCgCgCgOY9tewN5r1y/hYcXDna0SFYOfMUJ0IJ1gkEEneYFilWSVmdvZ+1I0oKlVWS0a9ffYc/wCIYG7ZnvbVy3HN0Kj4ZhB+sVYU4vRnajjKFRfRNd6T6bJ2zsan7O8faRb6s03XazlRQXZ0Ri7hFQEsQASQN4qtiE3Y4+2N9zg/4peb7uR0a9xBNB94ubTMbbKB/auKFn0OvoapbrOXvoThuBpfDtibSMHAAUgg6M33kGMlxhk21GUa8hLC8cyCo1LIkcI4IbCtaz95hyPAlwSya+UNsU6CNI3NSVJ77u1mQ0qfy1up5cL8O0lZns75rlrrqzp783X18w0nNJI0JCbauBgGUgqRIIMgg7EEbigFUAUBGxGEDHMCUcaB13jow2Zd9D10g60A2mMKkLeAUnQOPIx2Gp8rHTwnrALUBNoAoAoAoDIfaNxo2bAsoYuXpBI3W2PMR0JkKPckbVbwWH+dUz0Wb/BQ2jiv6ejdfc8l+ezzscuI+m3+lejdrHkFe+Q/wDEvbv2rtvcNKqTGgBzgkzErmWBtP05G08RToYZzqJ2dkks8+eentand2Th6tfFxp02t5Jtt5XXJW111466a9n4Zxq1fRmQkFBLI2jLvBI6GDBEjQ8wY4dGvCtHeg8j01WjOlLdmjhRtEICDBKgdRMQPXf1r1rhaOTzyX4PCqpef1K6u3+fbXQS+H4x7TI6MVuLsR1Gh9COUHQ0nThVhuT9sU6tShVdSn+rPOx1jsj2qXFjI4CX1ElRsw/Mk8uo3HqIJ4GJws6Es9OZ6jB42GJjdZNar3wNJVYuhQBQBQBQBQBQBQHjKCCCJB0IPMUBn7vDDh372woKxBGWSB+XQSydI8S8sy+AZNbW0LfAY9LolTrAJEgwDsQRoVOsMNDB6GsGydyVQBQBQEG7hGUl7JAJMsh8jncnTyt+8N51B0gB3CYxXkaq6+ZG0ZZ2kbEaGGEgwYJoBWKxaWwM7BZ0A5seiqNWPoNaAhX+LEAsLZC/nvMLK/rLj5UVmxi6Ih4m9wQptsGEQlq5fQjmO8BVD8xQXZK4LavKT3miR4VIAKmeUXH8PpOmkQKwZLWgCgCgON9t8abmNvEnRCLa+gQaj+cufmu/s6ChQ3uZ5Xa9R1MTucrLvzM4bskeFomZgkfp6xVl1L2unbq/BUjS3b2kr2528+i46rSwFvMWJ0VQS5YayqxJOm0agfFQ4mNGpTlGrnF6p+fX7WZNhXiKdSMqN95aNZ9j6Pby0sOGcL4gHN+xacllYZzlQMjaFStxlldojTQEV5Sphlhp7tCW9H3r09KPpmDx2HxuD3MZB0587Xz5q2duh8NOaaTht7vUstaZHYwqsIknSQdioEyRI+leqjjaU6fzeCWnG/L3kfN57NrU63yNd5tJ8Glx9bam34N2OwqwWLXXPikkhTGkqg/BMxmkHU1w6uOrTbs7J8F+dT0tDZuHpximrtcX+NPXTMd43wdba97ZQLetA3LToqoS6DN3TKgCsHUMAYB0jUNFa068rOMnk/d+tG9bCwTU4rNcfTqZs3xtsGCwzDdR4m/lWTWhueDGr0f8A8O5/8aAdsX1cSpnWDyII3BB1B9DQDlAFAFAFAFAFAFAU/EOFkHvbHhcEkqIEz5is6AnmD4WO8GHXNzDQ9wviwueFvDcEiNQDG8TqCOaHUeoIY4CZLxWLS3GdgJ2HNj0VRqT6ChkhYjipAzBAi/nvuLSx6DVp9GVazYxcjjHXW8rZv+6skD4u3W7s0F2NYjhuJuwRdNth5Hbu2ZZ38KIoI0EjOQY1BrAzJOG4FBLPeuOzCGYQhb+0ozqN/CGAE6AUFiXY4VZQ5hbXOPxt4n/naW/Whkm0AUAUAUAUBxntlgTaxl0MNLjG6h5MGMtB6qxIPTTqK7+zqsZUtzijy21qMoV3U4S/FinZv+davt2zZylnkjV9g8OpW/cO47q0PRbtzK/sSIE7jWuLtWrfditLXPR7Dopb03re3dmbvEOqqcxUDbxGBroBNcQ9MZbjuNdLN4rau3O6HhZYZrF0hgVZicxtlYOYSQr6xIjbRXMU4/MmoXSb4t2Xaybg7110W+ltLll/GDbYtEBVtqUKhsieMsAM2YCF1MZSuro0nvU5OM1ZrgXlnhIuC2151vBYZQohGMaORJzeg21mCQCNlGxHKbZbW7YUQoAA5AQPoK2NBVARcRhdc6HLc2nkw/K45+h3HLQkEBWGxOaVIyuPMp/Qg81PI/GhBAAkUAUAxjMbbtLmu3Etr1dgo+rGhlJt2Rncd9oOBt7XTcPS2jN/igL+tROtBcS/S2VjKn20325edjP437VB/U4Yn1uuF/woGn6ionio8EdKl8OV398kuq7fp5lJiPtHxzHQ2UHRbZP1LMf9KjeLlwRfp/DdFL65yfVZfk3XYvteuLHd3AExKiSo0Dj8yTr7ruJ5jWrNKqprpPPbQ2dPCT5xej9Ov2i24zwcXgSjd3diBcAn+ElZElTqDIIOxEkGU51hOH4GBJa45J82U5J6S4+9Py5oLCrv7Jhjmc2bbfmcqHP9pjmP1rKTbshJqKu8kV2L7cYVPKXuHoiEfRnyqfg1Zhgq89I9+RRq7TwtPWafVn5FNi/tAc6WrCr0a45Y/KKB/wCarcNlTf3SS6s/wc+r8QUl9kG+vL8l52X7ULiRkeEvgeXk4H4kn9V3HqNaqYrCzoSzzXM6GB2hTxUcspLVe+Boqql8KAKAKAKAQzUBFx3DbV9Cl5A6evI9VI1B9RFZjJxd07M1lGM1uyV0ZfE/ZtYJJS9eQcllGA9iVzfU1cW0KyVm79a/Bz5bKwzd0mup/m5C7M9kVF1w2IuZUuR3AGQOLT+Bng+KDDRAIzLuCGaKtiJVV9SXvtJ8PhIUG9xvnm/0au9wY5jkusFK5Sr5rmnMrmbc/vZvbeau6i8psn4HCLaQIskDmxkk9SetbGjdzzA8Pt2QwtIEDsXIXQZiACQNhMDb350sZcnLVjVyy1sl7YlSZa31J3ZOQY7kbE66EkkYJFm8rgMpkHp6GCD0IMgjcEEUA5t7UAqgGcThg8bhh5WG6n0/2Oh5g0A1YxRDBLsBz5WHlfn4Z2aNcp10MSATQEugKTtlw23fwlxbo0UZ1I0IZdRlPU+X1zEc6xKKkrMlo16lCaqU3Zo41x/g1zCXjauajdHjR16j1HMcvYgnm1qTpyse+2btGGNpbyyktVy/T4dxW1CdAl4fD8205j41mNZO2nrW6RXqVOEffvmIuXyHV0YqywQymCG3kHf69YpvNO6HyI1KbhUV0+D95dnWdW7D9t1xMWb5C4jkdluwNSvR41K/I0kL0KVZTXSeJ2nsueDldZwej5dD6fPwGftXxdy1aw7o7qpulGVWZQ0oWGbKf3TE6a10cFGMqn1K+XE85tDf+T9Dad9VqYTDspGZY13gQZ5z616Onu2+lWPE1/mb9qjbfS7jtSEIUB4LoBHiysDIMwQRrIO4I61FVdNxcZ26ixh1WUlOle64o6J2L7TnEzauZi6LmFzKVDqCASRAhgSJjQzOmw85isP8qWWjPaYHFuvH6lmuVrPp/Rq9vaqpeFUAUAhmoDxVoBygCgK3ivDc8XLZy3V2O0xMAmDB1MGDEkEFSynJho94VxPvJVxluroVOm2+kmDqJEncEEqVYgmWNYMhQCXoCLesFSblsCTqy7B9I+HgAA/B5EAO4e8HEiehB0KnmCOtAe38SiRmYCdhzPsNyfQUBExHFQonKQvJrhW0v+Mhv8NZsYuRbuMe6pUWgwMbK5G+hDv3a6GCCDOmlYBP4Wt0JF0gmTB55eWblm3GnQUMkm7bDKVYAqRBB1BB3BoDM8c4Ol1P2e/JVj9zd/ErcgSfxjqfOJB1mcyiqkd2Rvh8RUwtVVaTzXuz6DluK4I9i/3N4qDOjGchSf6QRuOo5c9q5NanKlfK/qe8w+0oYqh8ymndariny6nwfHTU1OF7DiD3l9iCZHdgDSZ0Zpn3ivM4j4glF7tOC7Xfyt5nOntd3+mC7f1buLXCdkcIn9VnPVyW/Q+H9K5VXa+Lqfyt1ZfvxKtTamKn/K3Vl+yH2s7P2Xth1NuxcTVWkWwYMgEiIIOoYag1Z2XtHEU6lnvST6210r1RJgsXUbdOac4y1WbfWI4Jxu1xKx+w41ovf1dzQZ2A0YR4e8GsjZhMcwPoeFxTTTWvmczbOxvkptXdN96fT6PseZiuJ8PvYC+bVwcxB2V1JgMD/wA6GvSUMQpR349TX59H2M8JjMFnuT6WmvT1XagONJ2Yf2FLfrqP0q18xvj3K/jn5HLWGjHWL/5NLwyfiNPcPOddPG4APwuh+laydleXi7eWRLCKvaH/AFjd97z8S04dwDFXA3d2bkEaRb7sHUHR7sKRVWeKpQ0kv+K9ou08DXqXbg/+T9FZm87Fdmb+GcXLuUeBkgOWJzEHURlGo5E1zcViI1ftT7X6HYwWEnQ+5rqS9dTaRVM6AqgPDQCFWgHKAKAKAKAr+KcN7yHQ5bq7HaY2BI9zDQSJO4LK2UYaE8M4jn8FwZbg0IOkxqdORjWNRGoJGtGEyfeuqoLMwVRuSQAPk1gyRH4ksEqrMBu0BF981wgEeomljFyCvF2f+jyv07sPeU/3ngQfLVkXPGwmJdgwIsnZiYJYdGRZHsRckaxEmcAk2eDATmuOZ3Cnu5PXMv3h+XNLixLw+AtoZVFDc2jxH3Y6n5NDJJoAoAoBrFWFdCrCVO4/2PI9CNqAzHHeDLfXuL8g6mzejXMBt/GANV2YSRscuZQVSO7Ikw2JqYSqqtPu4Ncn0e9TD4fimOwZOE7rvXXyQr3IQ7FQmpQ8p21HKB5jGbBp1q+80+m3Hp6Ok9W6mz8WliJT3L6q6vf3yWfXcmJwzjGJ8x7lT+Zltae1sM/1qxQ2DQh/Bduf6IJbS2XQ/twc3zen/b/5LDA/ZmpObE4h7h6IMvwXfMx+Irq08HCKt+kVKvxHiGt2jFRXe/x4F3/2R4dZXxWUHRrjsTPLKzNIadsvParCpQjojk1doYqtffqSafC+XcsiZxDgC43Crbv5gwko/wCNRJyEz+IplzA85+JIVJQd4lSpTjUjaRDwf2fYVfObt0/vPlH0tZZHoZqxPHV5/wArdWX7KtPZuGp/xv15/rwNBgOE2LP9FZt2/VUAJ9yBJ+aquTk7tlyMVFWirE2sGwnL9KAVQBQBQGZ4t27wdh2ts7tcQwyJbYwekkBf151HKrCLs2XsPs3E4iO9Thdc8l5sz2M+1Vf6rDMfW46p+iB/86heKjwR06Xw5iH98orvb9F4lLjPtJxj+QWrY9ELH6sxH6VG8XLgi/T+G6K++bfVZfkqrva7HOZOKuA/u5FH0VQKj/qKj4lyOw8FFZwv1t+jR0rsH2sGLTu7pAxCDxDbOu2dR+hHI+hFXKNVVF0nltp7Olg6mWcXo/R9Pnr0LWVMcwr+K8O70Spy3APC2vLUAxrodQRqDtuQRhojWeD3CQ1y9LDmqjN6+K5mAn9xUoLC8RhsLZh7xSZ8LX3zmf3TdJI9hWG0ldmSPiO1VoeRblw+i5R9bmWR6iap1NoYeH8r9Wf6MbyHOD8fW82R1Fu4ZyjNmDDfwtA8QGpWPqBNb4bGU8Rfd1XB6hO5dVaMhQBQBQBQBQDWKw63FKuJB+CCDIII1BBggjUEUBRNcu28QgdLjxbuDOiEh/Fbyho8Kv5t4G5ETA23jTdsTg+Ify2ltjrdbMw/u7cg/wDiClzO6LHDWb+kvOeq2/ul9wV+8H89YuZsh/C8NtWzmS2oY7vEsfdz4j8msGSVQBQBQBQBQBQBQBQHNO3nZzv3xGIsgm5bZQ6j+sAtKSQObKpX3gjeKhr0d+N1qjr7I2n/AElXcn9kteh8/wA9GfA5wDXMPeBQBQD+ExT23W5bYpcQyrDr/rppHMGK3hJxd0QYjDwr03TqK6fh0o7X2O7TpjbU6LeSBct9DyZZ3Q8umo5V0qdRTV0fP8dgqmEq7ktOD5r3quA32p7SNhblm0FX74PDvJAZSoClREzm3kbRzqPE1pUYb0Y3OfOrGLUXq9CmxHEb9zz3nj8qfdj4K+P6sa4NTaleejS6v2N5kNLKgkgAE7nmfc7n5qjOpKbvJt9ZqOVqBNxARr7zMEEaggjUEHUEbVtCcoSUouzBf9mO0ouuMPcYPcglXWDmA3D5dFeNeh1IjavT4PEyrR+tWfn0okUk8uJqKumwUAUAUAUAUAUAUAUAUAUAUAUAUAUAUAUAUBV8Ttm23fKCRoLqjmo2uAc2XnzK9SqitouxrKNzmHb/ALN9y/7RZA7i4fEBsjtzEfgbl0JjmBVLF0LfXHtPV/D+1N5LC1XmvtfRy7OHRlwRV9nuzjYoMVuouUwQQSwnY5dBB11nka4GO2lHCNKUG79Vu/8AR28Zj44ZpOLd+7v/AEarCdgrC/0j3H9JCD9Nf1riVdv15fZFLxf48DkVNtVn9iS8f14FzhOz2Gt+WwnuwzH6tJrnVNo4qp9032ZeRRqY7EVPum/LyMVxaw3D8Ut3DuNyVGadPxWnAMlTyPtzANew2TtCdWF5L6lryfT+TsQUdpYZwqqzXG3HmvVe1d9tm/6hhbGMsCVtC4t1DqyZshIYdBl1PRg20mvQN78VKJ8+2zga0HuNZxfDXrj5rmU3A+OCMl0mR5WMkmPwmNSwHPmP14WLwTT36ayfD3w8iphMYqi3ZvNceDXP8rn4WFzi4/CjH1bwD9fEP5arRwkn9zt4/rxJ5YmmunqIFzjDt5WH92ub/G0r+gqzHCQjr45eGpFLEy4K3WRSXuNlgs35WLXW+LSz+hqzTpL+C7l6kW9UqcW+rJe+w13YvgeJTEJduI621VvNlXcQITzj+1V7D0ZQldq3mW8NQlCV2ref4OhVcLoUAUAUAUAUAUAUAUAUAUAUAUAUAUAUAUAUAUBQ4rBqk2XUNh70qoOyk72j0U6lemq6eAVummrM0d4tSjk0cux2Gu8LxYy+JDJQna5anVW/eGgJ6wecVwdpbPjVg6ctHo+T996Pc4HE09qYZ06n3rXr4SXXxXZyJR7bYq+cuHtCdoRWvMPoIHyK5ND4dpfy3peC99ppLBYDD/36ufK6XgrscXgfFsT586g//tuC0vyluT9VrsUNkU6f2wivF9+ZDLa2zaGVKF+z1lmSeG9gbJYLcxgZyfJh1B23ljm+SVEV0I4SP8mU63xLXl/bgl13b9F4Gq4b2ctYF1ew90m4y2mRmBFwE7kBR4kGZ5HJW5E1PGnGC+k42IxtbFNOq726EvJFB2n7C3EvpcwaE22Y5kQoDb8Lbd4QO7k6D8MwNNoa1JyX0nGqYG1Rzp8eHTdZr1HcF9n91tbrW0565rzfrCqfYkVFHCP+T7jeGDf8pdxpMH2Jwyxnz3SPztA9siZVI9wamjh6ceBPDDUo6LvzL3CYS3aXLbREXoihR9BU5OP0AUAUAUAUAUAUAUAUAUAUAUAUAUAUAUAUAUAUAUA1icOtxSjCVYQeXyCNQRuCNiKAzPFLSMbVnEqjul1WU3FUq6w03ACIzBA8jkwB0BWtrprM0V4vLiWVri1gDLaOcDSLCm4AehNsFV+SKXMWY4z3bggYcBeffOon1CoHn2MUuZ3SqxOGNlRbuXFRDrZuqMgtNGieIkaCcp2IlSBAzYNi14EiMouZTn1UsxZ/fu3efuzAIjQ6TqCBgyWtAFAFAFAFAFAFAFAFAFAFAFAFAFAFAFAFAFAFAFAE0AUAUAUAUAxicHbuZe8to+UyuZQ2U7SJGhoB4CgPaAKAKAKAKAKAbv7UA5QBQBQBQBQBQBQBQBQBQBQBQBQBQBQBQCI19qAXQH//2Q=="/>
          <p:cNvSpPr>
            <a:spLocks noChangeAspect="1" noChangeArrowheads="1"/>
          </p:cNvSpPr>
          <p:nvPr/>
        </p:nvSpPr>
        <p:spPr bwMode="auto">
          <a:xfrm>
            <a:off x="2514600" y="5542172"/>
            <a:ext cx="762000" cy="7620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clipartpanda.com/grammar-clipart-free-clip-art-children-reading-boo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045" y="5521274"/>
            <a:ext cx="1099555" cy="131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arn(inVertical)">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239000" cy="1323439"/>
          </a:xfrm>
          <a:prstGeom prst="rect">
            <a:avLst/>
          </a:prstGeom>
          <a:noFill/>
        </p:spPr>
        <p:txBody>
          <a:bodyPr wrap="square" rtlCol="0">
            <a:spAutoFit/>
          </a:bodyPr>
          <a:lstStyle/>
          <a:p>
            <a:pPr algn="ctr"/>
            <a:r>
              <a:rPr lang="en-US" sz="4000" dirty="0" smtClean="0">
                <a:latin typeface="Bookman Old Style" panose="02050604050505020204" pitchFamily="18" charset="0"/>
              </a:rPr>
              <a:t>Geography is the study of </a:t>
            </a:r>
            <a:r>
              <a:rPr lang="en-US" sz="4000" u="sng" dirty="0" smtClean="0">
                <a:latin typeface="Bookman Old Style" panose="02050604050505020204" pitchFamily="18" charset="0"/>
              </a:rPr>
              <a:t>Earth</a:t>
            </a:r>
            <a:r>
              <a:rPr lang="en-US" sz="4000" dirty="0" smtClean="0">
                <a:latin typeface="Bookman Old Style" panose="02050604050505020204" pitchFamily="18" charset="0"/>
              </a:rPr>
              <a:t>.</a:t>
            </a:r>
            <a:endParaRPr lang="en-US" sz="4000" dirty="0">
              <a:latin typeface="Bookman Old Style" panose="02050604050505020204" pitchFamily="18" charset="0"/>
            </a:endParaRPr>
          </a:p>
        </p:txBody>
      </p:sp>
      <p:pic>
        <p:nvPicPr>
          <p:cNvPr id="2054" name="Picture 6" descr="http://i.dailymail.co.uk/i/pix/2012/02/23/article-2105388-0824E6EC000005DC-994_468x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06" y="1780639"/>
            <a:ext cx="44577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clipartpanda.com/kid-with-magnifying-glass-clipart-1378815126cartoon-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38525"/>
            <a:ext cx="41148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6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391400" cy="1938992"/>
          </a:xfrm>
          <a:prstGeom prst="rect">
            <a:avLst/>
          </a:prstGeom>
          <a:noFill/>
        </p:spPr>
        <p:txBody>
          <a:bodyPr wrap="square" rtlCol="0">
            <a:spAutoFit/>
          </a:bodyPr>
          <a:lstStyle/>
          <a:p>
            <a:pPr algn="ctr"/>
            <a:r>
              <a:rPr lang="en-US" sz="4000" dirty="0" smtClean="0">
                <a:latin typeface="Bookman Old Style" panose="02050604050505020204" pitchFamily="18" charset="0"/>
              </a:rPr>
              <a:t>A </a:t>
            </a:r>
            <a:r>
              <a:rPr lang="en-US" sz="4000" u="sng" dirty="0" smtClean="0">
                <a:latin typeface="Bookman Old Style" panose="02050604050505020204" pitchFamily="18" charset="0"/>
              </a:rPr>
              <a:t>globe</a:t>
            </a:r>
            <a:r>
              <a:rPr lang="en-US" sz="4000" dirty="0" smtClean="0">
                <a:latin typeface="Bookman Old Style" panose="02050604050505020204" pitchFamily="18" charset="0"/>
              </a:rPr>
              <a:t> is a small </a:t>
            </a:r>
            <a:r>
              <a:rPr lang="en-US" sz="4000" u="sng" dirty="0" smtClean="0">
                <a:latin typeface="Bookman Old Style" panose="02050604050505020204" pitchFamily="18" charset="0"/>
              </a:rPr>
              <a:t>copy</a:t>
            </a:r>
            <a:r>
              <a:rPr lang="en-US" sz="4000" dirty="0" smtClean="0">
                <a:latin typeface="Bookman Old Style" panose="02050604050505020204" pitchFamily="18" charset="0"/>
              </a:rPr>
              <a:t> of Earth you can </a:t>
            </a:r>
            <a:r>
              <a:rPr lang="en-US" sz="4000" u="sng" dirty="0" smtClean="0">
                <a:latin typeface="Bookman Old Style" panose="02050604050505020204" pitchFamily="18" charset="0"/>
              </a:rPr>
              <a:t>hold</a:t>
            </a:r>
            <a:r>
              <a:rPr lang="en-US" sz="4000" dirty="0" smtClean="0">
                <a:latin typeface="Bookman Old Style" panose="02050604050505020204" pitchFamily="18" charset="0"/>
              </a:rPr>
              <a:t> in your hands.</a:t>
            </a:r>
            <a:endParaRPr lang="en-US" sz="4000" dirty="0">
              <a:latin typeface="Bookman Old Style" panose="02050604050505020204" pitchFamily="18" charset="0"/>
            </a:endParaRPr>
          </a:p>
        </p:txBody>
      </p:sp>
      <p:pic>
        <p:nvPicPr>
          <p:cNvPr id="3074" name="Picture 2" descr="http://www.geodus.com/globe-map/tresgrand/columbus-renaissance_6030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7970" y="2243792"/>
            <a:ext cx="351423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54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391400" cy="3170099"/>
          </a:xfrm>
          <a:prstGeom prst="rect">
            <a:avLst/>
          </a:prstGeom>
          <a:noFill/>
        </p:spPr>
        <p:txBody>
          <a:bodyPr wrap="square" rtlCol="0">
            <a:spAutoFit/>
          </a:bodyPr>
          <a:lstStyle/>
          <a:p>
            <a:pPr algn="ctr"/>
            <a:r>
              <a:rPr lang="en-US" sz="4000" dirty="0" smtClean="0">
                <a:latin typeface="Bookman Old Style" panose="02050604050505020204" pitchFamily="18" charset="0"/>
              </a:rPr>
              <a:t>A globe shows </a:t>
            </a:r>
            <a:r>
              <a:rPr lang="en-US" sz="4000" u="sng" dirty="0" smtClean="0">
                <a:latin typeface="Bookman Old Style" panose="02050604050505020204" pitchFamily="18" charset="0"/>
              </a:rPr>
              <a:t>continents</a:t>
            </a:r>
            <a:r>
              <a:rPr lang="en-US" sz="4000" dirty="0" smtClean="0">
                <a:latin typeface="Bookman Old Style" panose="02050604050505020204" pitchFamily="18" charset="0"/>
              </a:rPr>
              <a:t> and oceans.  It can also show </a:t>
            </a:r>
            <a:r>
              <a:rPr lang="en-US" sz="4000" u="sng" dirty="0" smtClean="0">
                <a:latin typeface="Bookman Old Style" panose="02050604050505020204" pitchFamily="18" charset="0"/>
              </a:rPr>
              <a:t>mountains</a:t>
            </a:r>
            <a:r>
              <a:rPr lang="en-US" sz="4000" dirty="0" smtClean="0">
                <a:latin typeface="Bookman Old Style" panose="02050604050505020204" pitchFamily="18" charset="0"/>
              </a:rPr>
              <a:t>, rivers, countries, the </a:t>
            </a:r>
            <a:r>
              <a:rPr lang="en-US" sz="4000" u="sng" dirty="0" smtClean="0">
                <a:latin typeface="Bookman Old Style" panose="02050604050505020204" pitchFamily="18" charset="0"/>
              </a:rPr>
              <a:t>equator</a:t>
            </a:r>
            <a:r>
              <a:rPr lang="en-US" sz="4000" dirty="0" smtClean="0">
                <a:latin typeface="Bookman Old Style" panose="02050604050505020204" pitchFamily="18" charset="0"/>
              </a:rPr>
              <a:t> and prime meridian.</a:t>
            </a:r>
            <a:endParaRPr lang="en-US" sz="4000" dirty="0">
              <a:latin typeface="Bookman Old Style" panose="02050604050505020204" pitchFamily="18" charset="0"/>
            </a:endParaRPr>
          </a:p>
        </p:txBody>
      </p:sp>
      <p:pic>
        <p:nvPicPr>
          <p:cNvPr id="4098" name="Picture 2" descr="http://www.geodus.com/globe-map/tresgrand/columbus-duplex_403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5045" y="3474899"/>
            <a:ext cx="2607555" cy="319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2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5477782"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Think About It!?!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p:cNvSpPr txBox="1"/>
          <p:nvPr/>
        </p:nvSpPr>
        <p:spPr>
          <a:xfrm>
            <a:off x="228600" y="1295400"/>
            <a:ext cx="8534400" cy="1938992"/>
          </a:xfrm>
          <a:prstGeom prst="rect">
            <a:avLst/>
          </a:prstGeom>
          <a:noFill/>
        </p:spPr>
        <p:txBody>
          <a:bodyPr wrap="square" rtlCol="0">
            <a:spAutoFit/>
          </a:bodyPr>
          <a:lstStyle/>
          <a:p>
            <a:pPr algn="ctr"/>
            <a:r>
              <a:rPr lang="en-US" sz="4000" dirty="0" smtClean="0">
                <a:latin typeface="Bookman Old Style" panose="02050604050505020204" pitchFamily="18" charset="0"/>
              </a:rPr>
              <a:t>How are a globe and a map different?  List as many </a:t>
            </a:r>
            <a:r>
              <a:rPr lang="en-US" sz="4000" dirty="0" smtClean="0">
                <a:latin typeface="Bookman Old Style" panose="02050604050505020204" pitchFamily="18" charset="0"/>
              </a:rPr>
              <a:t>differences as you can.</a:t>
            </a:r>
            <a:endParaRPr lang="en-US" sz="4000" dirty="0">
              <a:latin typeface="Bookman Old Style" panose="02050604050505020204" pitchFamily="18" charset="0"/>
            </a:endParaRPr>
          </a:p>
        </p:txBody>
      </p:sp>
      <p:pic>
        <p:nvPicPr>
          <p:cNvPr id="5122" name="Picture 2" descr="http://www.codingeek.com/wp-content/uploads/2014/12/Serialization-vs-Externalization-in-Ja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2130425" cy="1653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5105400"/>
            <a:ext cx="5257800" cy="1323439"/>
          </a:xfrm>
          <a:prstGeom prst="rect">
            <a:avLst/>
          </a:prstGeom>
          <a:noFill/>
        </p:spPr>
        <p:txBody>
          <a:bodyPr wrap="square" rtlCol="0">
            <a:spAutoFit/>
          </a:bodyPr>
          <a:lstStyle/>
          <a:p>
            <a:pPr algn="ctr"/>
            <a:r>
              <a:rPr lang="en-US" sz="4000" dirty="0" smtClean="0">
                <a:latin typeface="Bookman Old Style" panose="02050604050505020204" pitchFamily="18" charset="0"/>
              </a:rPr>
              <a:t>Share your ideas with a partner.</a:t>
            </a:r>
            <a:endParaRPr lang="en-US" sz="4000" dirty="0">
              <a:latin typeface="Bookman Old Style" panose="02050604050505020204" pitchFamily="18" charset="0"/>
            </a:endParaRPr>
          </a:p>
        </p:txBody>
      </p:sp>
      <p:pic>
        <p:nvPicPr>
          <p:cNvPr id="5124" name="Picture 4" descr="https://summerpracticum12.files.wordpress.com/2012/07/share-your-lds-ide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71874"/>
            <a:ext cx="174307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circle(in)">
                                      <p:cBhvr>
                                        <p:cTn id="23"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772400" cy="2554545"/>
          </a:xfrm>
          <a:prstGeom prst="rect">
            <a:avLst/>
          </a:prstGeom>
          <a:noFill/>
        </p:spPr>
        <p:txBody>
          <a:bodyPr wrap="square" rtlCol="0">
            <a:spAutoFit/>
          </a:bodyPr>
          <a:lstStyle/>
          <a:p>
            <a:pPr algn="ctr"/>
            <a:r>
              <a:rPr lang="en-US" sz="4000" dirty="0" smtClean="0">
                <a:latin typeface="Bookman Old Style" panose="02050604050505020204" pitchFamily="18" charset="0"/>
              </a:rPr>
              <a:t>There are </a:t>
            </a:r>
            <a:r>
              <a:rPr lang="en-US" sz="4000" u="sng" dirty="0" smtClean="0">
                <a:latin typeface="Bookman Old Style" panose="02050604050505020204" pitchFamily="18" charset="0"/>
              </a:rPr>
              <a:t>seven</a:t>
            </a:r>
            <a:r>
              <a:rPr lang="en-US" sz="4000" dirty="0" smtClean="0">
                <a:latin typeface="Bookman Old Style" panose="02050604050505020204" pitchFamily="18" charset="0"/>
              </a:rPr>
              <a:t> large landforms called </a:t>
            </a:r>
            <a:r>
              <a:rPr lang="en-US" sz="4000" u="sng" dirty="0" smtClean="0">
                <a:latin typeface="Bookman Old Style" panose="02050604050505020204" pitchFamily="18" charset="0"/>
              </a:rPr>
              <a:t>continents</a:t>
            </a:r>
            <a:r>
              <a:rPr lang="en-US" sz="4000" dirty="0" smtClean="0">
                <a:latin typeface="Bookman Old Style" panose="02050604050505020204" pitchFamily="18" charset="0"/>
              </a:rPr>
              <a:t> and </a:t>
            </a:r>
            <a:r>
              <a:rPr lang="en-US" sz="4000" u="sng" dirty="0" smtClean="0">
                <a:latin typeface="Bookman Old Style" panose="02050604050505020204" pitchFamily="18" charset="0"/>
              </a:rPr>
              <a:t>four</a:t>
            </a:r>
            <a:r>
              <a:rPr lang="en-US" sz="4000" dirty="0" smtClean="0">
                <a:latin typeface="Bookman Old Style" panose="02050604050505020204" pitchFamily="18" charset="0"/>
              </a:rPr>
              <a:t> large bodies of water called </a:t>
            </a:r>
            <a:r>
              <a:rPr lang="en-US" sz="4000" u="sng" dirty="0" smtClean="0">
                <a:latin typeface="Bookman Old Style" panose="02050604050505020204" pitchFamily="18" charset="0"/>
              </a:rPr>
              <a:t>oceans</a:t>
            </a:r>
            <a:r>
              <a:rPr lang="en-US" sz="4000" dirty="0" smtClean="0">
                <a:latin typeface="Bookman Old Style" panose="02050604050505020204" pitchFamily="18" charset="0"/>
              </a:rPr>
              <a:t> on Earth.</a:t>
            </a:r>
            <a:endParaRPr lang="en-US" sz="4000" dirty="0">
              <a:latin typeface="Bookman Old Style" panose="02050604050505020204" pitchFamily="18" charset="0"/>
            </a:endParaRPr>
          </a:p>
        </p:txBody>
      </p:sp>
      <p:pic>
        <p:nvPicPr>
          <p:cNvPr id="6146" name="Picture 2" descr="https://surfintosecondgrade.files.wordpress.com/2015/03/continen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3248024"/>
            <a:ext cx="5743575"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48"/>
          <a:stretch/>
        </p:blipFill>
        <p:spPr>
          <a:xfrm rot="16200000">
            <a:off x="1538690" y="-975912"/>
            <a:ext cx="6095999" cy="9114623"/>
          </a:xfrm>
          <a:prstGeom prst="rect">
            <a:avLst/>
          </a:prstGeom>
        </p:spPr>
      </p:pic>
    </p:spTree>
    <p:extLst>
      <p:ext uri="{BB962C8B-B14F-4D97-AF65-F5344CB8AC3E}">
        <p14:creationId xmlns:p14="http://schemas.microsoft.com/office/powerpoint/2010/main" val="2647372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162800" cy="2554545"/>
          </a:xfrm>
          <a:prstGeom prst="rect">
            <a:avLst/>
          </a:prstGeom>
          <a:noFill/>
        </p:spPr>
        <p:txBody>
          <a:bodyPr wrap="square" rtlCol="0">
            <a:spAutoFit/>
          </a:bodyPr>
          <a:lstStyle/>
          <a:p>
            <a:pPr algn="ctr"/>
            <a:r>
              <a:rPr lang="en-US" sz="4000" dirty="0" smtClean="0">
                <a:latin typeface="Bookman Old Style" panose="02050604050505020204" pitchFamily="18" charset="0"/>
              </a:rPr>
              <a:t>Half the </a:t>
            </a:r>
            <a:r>
              <a:rPr lang="en-US" sz="4000" u="sng" dirty="0" smtClean="0">
                <a:latin typeface="Bookman Old Style" panose="02050604050505020204" pitchFamily="18" charset="0"/>
              </a:rPr>
              <a:t>Earth</a:t>
            </a:r>
            <a:r>
              <a:rPr lang="en-US" sz="4000" dirty="0" smtClean="0">
                <a:latin typeface="Bookman Old Style" panose="02050604050505020204" pitchFamily="18" charset="0"/>
              </a:rPr>
              <a:t> is called a </a:t>
            </a:r>
            <a:r>
              <a:rPr lang="en-US" sz="4000" u="sng" dirty="0" smtClean="0">
                <a:latin typeface="Bookman Old Style" panose="02050604050505020204" pitchFamily="18" charset="0"/>
              </a:rPr>
              <a:t>hemisphere</a:t>
            </a:r>
            <a:r>
              <a:rPr lang="en-US" sz="4000" dirty="0" smtClean="0">
                <a:latin typeface="Bookman Old Style" panose="02050604050505020204" pitchFamily="18" charset="0"/>
              </a:rPr>
              <a:t>.  The Earth can be </a:t>
            </a:r>
            <a:r>
              <a:rPr lang="en-US" sz="4000" u="sng" dirty="0" smtClean="0">
                <a:latin typeface="Bookman Old Style" panose="02050604050505020204" pitchFamily="18" charset="0"/>
              </a:rPr>
              <a:t>divided</a:t>
            </a:r>
            <a:r>
              <a:rPr lang="en-US" sz="4000" dirty="0" smtClean="0">
                <a:latin typeface="Bookman Old Style" panose="02050604050505020204" pitchFamily="18" charset="0"/>
              </a:rPr>
              <a:t> in half </a:t>
            </a:r>
            <a:r>
              <a:rPr lang="en-US" sz="4000" u="sng" dirty="0" smtClean="0">
                <a:latin typeface="Bookman Old Style" panose="02050604050505020204" pitchFamily="18" charset="0"/>
              </a:rPr>
              <a:t>two</a:t>
            </a:r>
            <a:r>
              <a:rPr lang="en-US" sz="4000" dirty="0" smtClean="0">
                <a:latin typeface="Bookman Old Style" panose="02050604050505020204" pitchFamily="18" charset="0"/>
              </a:rPr>
              <a:t> different ways.</a:t>
            </a:r>
            <a:endParaRPr lang="en-US" sz="4000" dirty="0">
              <a:latin typeface="Bookman Old Style" panose="02050604050505020204" pitchFamily="18" charset="0"/>
            </a:endParaRPr>
          </a:p>
        </p:txBody>
      </p:sp>
      <p:pic>
        <p:nvPicPr>
          <p:cNvPr id="1026" name="Picture 2" descr="http://www.worldatlas.com/aatlas/newart/image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3029161"/>
            <a:ext cx="5562600" cy="329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22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465</TotalTime>
  <Words>254</Words>
  <Application>Microsoft Office PowerPoint</Application>
  <PresentationFormat>On-screen Show (4:3)</PresentationFormat>
  <Paragraphs>20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Bloomsburg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Runkle</dc:creator>
  <cp:lastModifiedBy>Michael Runkle</cp:lastModifiedBy>
  <cp:revision>44</cp:revision>
  <cp:lastPrinted>2015-08-18T17:48:30Z</cp:lastPrinted>
  <dcterms:created xsi:type="dcterms:W3CDTF">2011-09-28T12:22:26Z</dcterms:created>
  <dcterms:modified xsi:type="dcterms:W3CDTF">2015-08-18T17:48:48Z</dcterms:modified>
</cp:coreProperties>
</file>